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</p:sldMasterIdLst>
  <p:notesMasterIdLst>
    <p:notesMasterId r:id="rId65"/>
  </p:notesMasterIdLst>
  <p:handoutMasterIdLst>
    <p:handoutMasterId r:id="rId66"/>
  </p:handoutMasterIdLst>
  <p:sldIdLst>
    <p:sldId id="256" r:id="rId3"/>
    <p:sldId id="261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5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1" r:id="rId53"/>
    <p:sldId id="312" r:id="rId54"/>
    <p:sldId id="257" r:id="rId55"/>
    <p:sldId id="258" r:id="rId56"/>
    <p:sldId id="315" r:id="rId57"/>
    <p:sldId id="318" r:id="rId58"/>
    <p:sldId id="321" r:id="rId59"/>
    <p:sldId id="320" r:id="rId60"/>
    <p:sldId id="322" r:id="rId61"/>
    <p:sldId id="319" r:id="rId62"/>
    <p:sldId id="317" r:id="rId63"/>
    <p:sldId id="313" r:id="rId6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colas Martignole" initials="N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27" autoAdjust="0"/>
  </p:normalViewPr>
  <p:slideViewPr>
    <p:cSldViewPr snapToGrid="0">
      <p:cViewPr varScale="1">
        <p:scale>
          <a:sx n="61" d="100"/>
          <a:sy n="61" d="100"/>
        </p:scale>
        <p:origin x="156" y="1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2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B6E09-9C2B-44B7-B717-5B59B8CD4D93}" type="datetimeFigureOut">
              <a:rPr lang="fr-FR" smtClean="0"/>
              <a:t>07/11/2018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9D412-1998-44AA-9DE0-52A72D66A5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083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219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2443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2496" y="914401"/>
            <a:ext cx="7863840" cy="3200394"/>
          </a:xfrm>
        </p:spPr>
        <p:txBody>
          <a:bodyPr anchor="b">
            <a:normAutofit/>
          </a:bodyPr>
          <a:lstStyle>
            <a:lvl1pPr>
              <a:defRPr sz="6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200" y="1981200"/>
            <a:ext cx="12344400" cy="975360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82496" y="4114799"/>
            <a:ext cx="7863840" cy="762000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t>11/7/2018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2310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2496" y="914400"/>
            <a:ext cx="7863840" cy="3200400"/>
          </a:xfrm>
        </p:spPr>
        <p:txBody>
          <a:bodyPr anchor="b">
            <a:normAutofit/>
          </a:bodyPr>
          <a:lstStyle>
            <a:lvl1pPr>
              <a:defRPr sz="6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3200" y="1981200"/>
            <a:ext cx="12344400" cy="9753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82496" y="4114800"/>
            <a:ext cx="7863840" cy="762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11/7/2018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93422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43135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20724"/>
            <a:ext cx="5257800" cy="11623676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20725"/>
            <a:ext cx="15468600" cy="11623674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97803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27782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position personnalisé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7949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9060"/>
            <a:ext cx="18288000" cy="4775200"/>
          </a:xfrm>
        </p:spPr>
        <p:txBody>
          <a:bodyPr anchor="b">
            <a:normAutofit/>
          </a:bodyPr>
          <a:lstStyle>
            <a:lvl1pPr algn="ctr">
              <a:defRPr sz="1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 algn="ctr">
              <a:buNone/>
              <a:defRPr sz="5600"/>
            </a:lvl2pPr>
            <a:lvl3pPr marL="1828800" indent="0" algn="ctr">
              <a:buNone/>
              <a:defRPr sz="4800"/>
            </a:lvl3pPr>
            <a:lvl4pPr marL="2743200" indent="0" algn="ctr">
              <a:buNone/>
              <a:defRPr sz="4000"/>
            </a:lvl4pPr>
            <a:lvl5pPr marL="3657600" indent="0" algn="ctr">
              <a:buNone/>
              <a:defRPr sz="4000"/>
            </a:lvl5pPr>
            <a:lvl6pPr marL="4572000" indent="0" algn="ctr">
              <a:buNone/>
              <a:defRPr sz="4000"/>
            </a:lvl6pPr>
            <a:lvl7pPr marL="5486400" indent="0" algn="ctr">
              <a:buNone/>
              <a:defRPr sz="4000"/>
            </a:lvl7pPr>
            <a:lvl8pPr marL="6400800" indent="0" algn="ctr">
              <a:buNone/>
              <a:defRPr sz="4000"/>
            </a:lvl8pPr>
            <a:lvl9pPr marL="7315200" indent="0" algn="ctr">
              <a:buNone/>
              <a:defRPr sz="40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4994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135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24846"/>
            <a:ext cx="21031200" cy="5702416"/>
          </a:xfrm>
        </p:spPr>
        <p:txBody>
          <a:bodyPr anchor="b">
            <a:normAutofit/>
          </a:bodyPr>
          <a:lstStyle>
            <a:lvl1pPr>
              <a:defRPr sz="12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05267"/>
            <a:ext cx="21031200" cy="3000374"/>
          </a:xfrm>
        </p:spPr>
        <p:txBody>
          <a:bodyPr anchor="t">
            <a:normAutofit/>
          </a:bodyPr>
          <a:lstStyle>
            <a:lvl1pPr marL="0" indent="0">
              <a:buNone/>
              <a:defRPr sz="4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8275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90254" y="3657601"/>
            <a:ext cx="10363200" cy="870267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7601"/>
            <a:ext cx="10363200" cy="870267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11/7/2018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001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0254" y="3363701"/>
            <a:ext cx="10312400" cy="1651398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90254" y="5015101"/>
            <a:ext cx="10312400" cy="736105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1" y="3363702"/>
            <a:ext cx="10363202" cy="165139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1" y="5015101"/>
            <a:ext cx="10363202" cy="736105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11/7/2018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CA" smtClean="0"/>
              <a:t>‹N°›</a:t>
            </a:fld>
            <a:endParaRPr lang="fr-C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73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11/7/2018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CA" smtClean="0"/>
              <a:t>‹N°›</a:t>
            </a:fld>
            <a:endParaRPr lang="fr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80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11/7/2018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64906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7F1111"/>
            </a:gs>
            <a:gs pos="100000">
              <a:srgbClr val="F9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4833937" y="136442"/>
            <a:ext cx="14716126" cy="2579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7" name="Texte niveau 1…"/>
          <p:cNvSpPr txBox="1">
            <a:spLocks noGrp="1"/>
          </p:cNvSpPr>
          <p:nvPr>
            <p:ph type="body" idx="1"/>
          </p:nvPr>
        </p:nvSpPr>
        <p:spPr>
          <a:xfrm>
            <a:off x="3487082" y="2941773"/>
            <a:ext cx="17409836" cy="9606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7" r:id="rId1"/>
    <p:sldLayoutId id="2147483670" r:id="rId2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9pPr>
    </p:titleStyle>
    <p:bodyStyle>
      <a:lvl1pPr marL="0" marR="0" indent="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228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457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685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9144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1143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1371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1600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1828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90254" y="731520"/>
            <a:ext cx="21031200" cy="2651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0254" y="3657601"/>
            <a:ext cx="21031200" cy="8702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35054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4726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Wingdings 2" pitchFamily="18" charset="2"/>
        <a:buChar char="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spcBef>
          <a:spcPct val="20000"/>
        </a:spcBef>
        <a:buFont typeface="Wingdings 2" pitchFamily="18" charset="2"/>
        <a:buChar char="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spcBef>
          <a:spcPct val="20000"/>
        </a:spcBef>
        <a:buFont typeface="Wingdings 2" pitchFamily="18" charset="2"/>
        <a:buChar char="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spcBef>
          <a:spcPct val="20000"/>
        </a:spcBef>
        <a:buFont typeface="Wingdings 2" pitchFamily="18" charset="2"/>
        <a:buChar char="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spcBef>
          <a:spcPct val="20000"/>
        </a:spcBef>
        <a:buFont typeface="Wingdings 2" pitchFamily="18" charset="2"/>
        <a:buChar char="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-1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300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8645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361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5832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9780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9958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2851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3017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9706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8500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162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9959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137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7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465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423925" y="314325"/>
            <a:ext cx="19976124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fr-FR" sz="28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l"/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Bonjour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</a:t>
            </a:r>
          </a:p>
          <a:p>
            <a:pPr algn="l"/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J'aimerais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faire un rappel sur le rôle du correspondant IC.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Cette personne est le contact privilégié avec l'équipe d'intégration continue. C'est aussi elle qui centralise les </a:t>
            </a:r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demandes de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son plateau.</a:t>
            </a:r>
          </a:p>
          <a:p>
            <a:pPr algn="l"/>
            <a:endParaRPr lang="fr-FR" sz="28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l"/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Exemple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Je suis développeur, et je pense qu'un job est rouge à cause de l'infra.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J'en informe le correspondant IC de mon plateau. S'il n'est pas là ou pas disponible, je demande à un correspondant IC d'un autre plateau.</a:t>
            </a:r>
          </a:p>
          <a:p>
            <a:pPr algn="l" defTabSz="914400" hangingPunct="1"/>
            <a:r>
              <a:rPr lang="fr-FR" sz="28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Je lui parle de mon problème et on investigue ensemble. Peut être que le correspondant IC est au courant de ce qui se passe (maintenance, </a:t>
            </a:r>
            <a:r>
              <a:rPr lang="fr-FR" sz="2800" kern="12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pb</a:t>
            </a:r>
            <a:r>
              <a:rPr lang="fr-FR" sz="28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d'infra, ...)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ou bien celui-ci sait analyser le problème (il sait quelle log regarder ou dispose des droits Jenkins afin de résoudre le problème ou connait exactement quels sont les rôles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exacts des différents jobs et leurs dépendances).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Les buts sont multiples :</a:t>
            </a:r>
          </a:p>
          <a:p>
            <a:pPr marL="171450" indent="-171450" algn="l" defTabSz="914400" hangingPunct="1"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capitaliser les connaissances nécessaires à la bonne compréhension de notre chaîne d'intégration continue et les diffuser au sein des plateaux.</a:t>
            </a:r>
          </a:p>
          <a:p>
            <a:pPr marL="171450" indent="-171450" algn="l" defTabSz="914400" hangingPunct="1"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éviter les demandes de supports redondantes, multiples et qui pourraient être évitées à l'équipe IC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augmenter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l'autonomie des plateaux afin de gagner en réactivité (et gagner en efficacité pendant les périodes de congés, là où les effectifs IC sont réduits</a:t>
            </a:r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algn="l"/>
            <a:endParaRPr lang="fr-FR" sz="2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Précision : Ce n'est pas le rôle du correspondant IC de regarder ce qu'il se passe dès qu'un job est rouge. Cela relève de la responsabilité des équipes FIP et </a:t>
            </a:r>
            <a:r>
              <a:rPr lang="fr-FR" sz="28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PLMWeb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et donc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des plateaux travaillant sur les jobs en erreur. Par contre, </a:t>
            </a:r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il participe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à la compréhension du problème si nécessaire.</a:t>
            </a:r>
          </a:p>
          <a:p>
            <a:pPr algn="l"/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Ceci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 une base de départ et pourra bien évidemment être améliorée avec vos excellentes et pertinentes remarques ;o)</a:t>
            </a:r>
          </a:p>
          <a:p>
            <a:pPr algn="l"/>
            <a:endParaRPr lang="fr-FR" sz="28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l"/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BHL</a:t>
            </a:r>
            <a:endParaRPr lang="fr-FR" sz="2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9429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1028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16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106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01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50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0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017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56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25" y="1261441"/>
            <a:ext cx="19838358" cy="1209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838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774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40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902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384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555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808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904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505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750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267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5097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168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2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5142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6823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2434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1776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3100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1319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3635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327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4523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2335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21877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380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697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6092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817" y="-2"/>
            <a:ext cx="9133441" cy="1288181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083" y="-1"/>
            <a:ext cx="9096314" cy="1288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53953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32" y="437459"/>
            <a:ext cx="17988456" cy="1275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47784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654" y="78829"/>
            <a:ext cx="18382593" cy="1344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77022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bs.twimg.com/media/DoatKdpX0AEcOb0.jp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962" y="0"/>
            <a:ext cx="9204047" cy="1291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06042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287" y="0"/>
            <a:ext cx="19399425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0947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07078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07" y="1495095"/>
            <a:ext cx="19659599" cy="1075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40326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20029441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5375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565" y="1378497"/>
            <a:ext cx="10687050" cy="1171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2055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3656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0372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6016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</TotalTime>
  <Words>299</Words>
  <Application>Microsoft Office PowerPoint</Application>
  <PresentationFormat>Personnalisé</PresentationFormat>
  <Paragraphs>20</Paragraphs>
  <Slides>62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62</vt:i4>
      </vt:variant>
    </vt:vector>
  </HeadingPairs>
  <TitlesOfParts>
    <vt:vector size="72" baseType="lpstr">
      <vt:lpstr>Arial</vt:lpstr>
      <vt:lpstr>Calibri</vt:lpstr>
      <vt:lpstr>Calibri Light</vt:lpstr>
      <vt:lpstr>Helvetica Light</vt:lpstr>
      <vt:lpstr>Helvetica Neue</vt:lpstr>
      <vt:lpstr>Montserrat-Regular</vt:lpstr>
      <vt:lpstr>Open Sans</vt:lpstr>
      <vt:lpstr>Wingdings 2</vt:lpstr>
      <vt:lpstr>Black</vt:lpstr>
      <vt:lpstr>HDOfficeLightV0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Diaz de Tuesta Ane</dc:creator>
  <cp:lastModifiedBy>Amélie Benoit</cp:lastModifiedBy>
  <cp:revision>20</cp:revision>
  <dcterms:modified xsi:type="dcterms:W3CDTF">2018-11-07T19:01:59Z</dcterms:modified>
</cp:coreProperties>
</file>